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0"/>
  </p:notesMasterIdLst>
  <p:handoutMasterIdLst>
    <p:handoutMasterId r:id="rId71"/>
  </p:handoutMasterIdLst>
  <p:sldIdLst>
    <p:sldId id="256" r:id="rId2"/>
    <p:sldId id="423" r:id="rId3"/>
    <p:sldId id="642" r:id="rId4"/>
    <p:sldId id="544" r:id="rId5"/>
    <p:sldId id="641" r:id="rId6"/>
    <p:sldId id="427" r:id="rId7"/>
    <p:sldId id="441" r:id="rId8"/>
    <p:sldId id="638" r:id="rId9"/>
    <p:sldId id="640" r:id="rId10"/>
    <p:sldId id="428" r:id="rId11"/>
    <p:sldId id="443" r:id="rId12"/>
    <p:sldId id="432" r:id="rId13"/>
    <p:sldId id="643" r:id="rId14"/>
    <p:sldId id="532" r:id="rId15"/>
    <p:sldId id="527" r:id="rId16"/>
    <p:sldId id="537" r:id="rId17"/>
    <p:sldId id="529" r:id="rId18"/>
    <p:sldId id="536" r:id="rId19"/>
    <p:sldId id="534" r:id="rId20"/>
    <p:sldId id="535" r:id="rId21"/>
    <p:sldId id="538" r:id="rId22"/>
    <p:sldId id="539" r:id="rId23"/>
    <p:sldId id="540" r:id="rId24"/>
    <p:sldId id="541" r:id="rId25"/>
    <p:sldId id="542" r:id="rId26"/>
    <p:sldId id="473" r:id="rId27"/>
    <p:sldId id="513" r:id="rId28"/>
    <p:sldId id="517" r:id="rId29"/>
    <p:sldId id="518" r:id="rId30"/>
    <p:sldId id="519" r:id="rId31"/>
    <p:sldId id="521" r:id="rId32"/>
    <p:sldId id="520" r:id="rId33"/>
    <p:sldId id="525" r:id="rId34"/>
    <p:sldId id="644" r:id="rId35"/>
    <p:sldId id="430" r:id="rId36"/>
    <p:sldId id="446" r:id="rId37"/>
    <p:sldId id="447" r:id="rId38"/>
    <p:sldId id="448" r:id="rId39"/>
    <p:sldId id="451" r:id="rId40"/>
    <p:sldId id="452" r:id="rId41"/>
    <p:sldId id="449" r:id="rId42"/>
    <p:sldId id="450" r:id="rId43"/>
    <p:sldId id="374" r:id="rId44"/>
    <p:sldId id="453" r:id="rId45"/>
    <p:sldId id="454" r:id="rId46"/>
    <p:sldId id="455" r:id="rId47"/>
    <p:sldId id="456" r:id="rId48"/>
    <p:sldId id="457" r:id="rId49"/>
    <p:sldId id="458" r:id="rId50"/>
    <p:sldId id="514" r:id="rId51"/>
    <p:sldId id="420" r:id="rId52"/>
    <p:sldId id="459" r:id="rId53"/>
    <p:sldId id="460" r:id="rId54"/>
    <p:sldId id="461" r:id="rId55"/>
    <p:sldId id="462" r:id="rId56"/>
    <p:sldId id="543" r:id="rId57"/>
    <p:sldId id="463" r:id="rId58"/>
    <p:sldId id="465" r:id="rId59"/>
    <p:sldId id="466" r:id="rId60"/>
    <p:sldId id="472" r:id="rId61"/>
    <p:sldId id="523" r:id="rId62"/>
    <p:sldId id="503" r:id="rId63"/>
    <p:sldId id="504" r:id="rId64"/>
    <p:sldId id="469" r:id="rId65"/>
    <p:sldId id="467" r:id="rId66"/>
    <p:sldId id="468" r:id="rId67"/>
    <p:sldId id="645" r:id="rId68"/>
    <p:sldId id="42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2" autoAdjust="0"/>
    <p:restoredTop sz="92165" autoAdjust="0"/>
  </p:normalViewPr>
  <p:slideViewPr>
    <p:cSldViewPr snapToGrid="0" snapToObjects="1">
      <p:cViewPr varScale="1">
        <p:scale>
          <a:sx n="97" d="100"/>
          <a:sy n="97" d="100"/>
        </p:scale>
        <p:origin x="23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2017711" y="1575593"/>
          <a:ext cx="1825625" cy="912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Types</a:t>
          </a:r>
        </a:p>
      </dsp:txBody>
      <dsp:txXfrm>
        <a:off x="2044446" y="1602328"/>
        <a:ext cx="1772155" cy="859342"/>
      </dsp:txXfrm>
    </dsp:sp>
    <dsp:sp modelId="{D41E7B07-244C-1643-ABBB-E9893915CD59}">
      <dsp:nvSpPr>
        <dsp:cNvPr id="0" name=""/>
        <dsp:cNvSpPr/>
      </dsp:nvSpPr>
      <dsp:spPr>
        <a:xfrm rot="18289469">
          <a:off x="3569085" y="1486917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1475164"/>
        <a:ext cx="63937" cy="63937"/>
      </dsp:txXfrm>
    </dsp:sp>
    <dsp:sp modelId="{55E79021-6210-0A4D-AEB3-3E25B85DEFFC}">
      <dsp:nvSpPr>
        <dsp:cNvPr id="0" name=""/>
        <dsp:cNvSpPr/>
      </dsp:nvSpPr>
      <dsp:spPr>
        <a:xfrm>
          <a:off x="4573586" y="525859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Categorical</a:t>
          </a:r>
        </a:p>
      </dsp:txBody>
      <dsp:txXfrm>
        <a:off x="4600321" y="552594"/>
        <a:ext cx="1772155" cy="859342"/>
      </dsp:txXfrm>
    </dsp:sp>
    <dsp:sp modelId="{E147E9DF-5F1B-AF49-A9D7-5E60B820F15B}">
      <dsp:nvSpPr>
        <dsp:cNvPr id="0" name=""/>
        <dsp:cNvSpPr/>
      </dsp:nvSpPr>
      <dsp:spPr>
        <a:xfrm rot="19457599">
          <a:off x="6314684" y="699617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697349"/>
        <a:ext cx="44965" cy="44965"/>
      </dsp:txXfrm>
    </dsp:sp>
    <dsp:sp modelId="{DB941C13-26E0-DA44-A371-1737A021107C}">
      <dsp:nvSpPr>
        <dsp:cNvPr id="0" name=""/>
        <dsp:cNvSpPr/>
      </dsp:nvSpPr>
      <dsp:spPr>
        <a:xfrm>
          <a:off x="7129462" y="992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Nominal</a:t>
          </a:r>
        </a:p>
      </dsp:txBody>
      <dsp:txXfrm>
        <a:off x="7156197" y="27727"/>
        <a:ext cx="1772155" cy="859342"/>
      </dsp:txXfrm>
    </dsp:sp>
    <dsp:sp modelId="{B804806C-1823-764A-8204-E8673366169E}">
      <dsp:nvSpPr>
        <dsp:cNvPr id="0" name=""/>
        <dsp:cNvSpPr/>
      </dsp:nvSpPr>
      <dsp:spPr>
        <a:xfrm rot="2142401">
          <a:off x="6314684" y="1224484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1222216"/>
        <a:ext cx="44965" cy="44965"/>
      </dsp:txXfrm>
    </dsp:sp>
    <dsp:sp modelId="{5394EAD2-1EF3-4942-BBF8-9AF68C018BB0}">
      <dsp:nvSpPr>
        <dsp:cNvPr id="0" name=""/>
        <dsp:cNvSpPr/>
      </dsp:nvSpPr>
      <dsp:spPr>
        <a:xfrm>
          <a:off x="7129462" y="1050726"/>
          <a:ext cx="1825625" cy="912812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Ordinal</a:t>
          </a:r>
        </a:p>
      </dsp:txBody>
      <dsp:txXfrm>
        <a:off x="7156197" y="1077461"/>
        <a:ext cx="1772155" cy="859342"/>
      </dsp:txXfrm>
    </dsp:sp>
    <dsp:sp modelId="{11B53E8B-1B0E-0B46-B473-55208D81C634}">
      <dsp:nvSpPr>
        <dsp:cNvPr id="0" name=""/>
        <dsp:cNvSpPr/>
      </dsp:nvSpPr>
      <dsp:spPr>
        <a:xfrm rot="3310531">
          <a:off x="3569085" y="2536652"/>
          <a:ext cx="12787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78752" y="20214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76493" y="2524898"/>
        <a:ext cx="63937" cy="63937"/>
      </dsp:txXfrm>
    </dsp:sp>
    <dsp:sp modelId="{A03D09D3-2815-BD48-B2FB-B992A0293C42}">
      <dsp:nvSpPr>
        <dsp:cNvPr id="0" name=""/>
        <dsp:cNvSpPr/>
      </dsp:nvSpPr>
      <dsp:spPr>
        <a:xfrm>
          <a:off x="4573586" y="2625328"/>
          <a:ext cx="1825625" cy="912812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Numerical</a:t>
          </a:r>
        </a:p>
      </dsp:txBody>
      <dsp:txXfrm>
        <a:off x="4600321" y="2652063"/>
        <a:ext cx="1772155" cy="859342"/>
      </dsp:txXfrm>
    </dsp:sp>
    <dsp:sp modelId="{F8475684-AF52-BC42-AE5F-0C4D6B7B1C57}">
      <dsp:nvSpPr>
        <dsp:cNvPr id="0" name=""/>
        <dsp:cNvSpPr/>
      </dsp:nvSpPr>
      <dsp:spPr>
        <a:xfrm rot="19457599">
          <a:off x="6314684" y="2799085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2796818"/>
        <a:ext cx="44965" cy="44965"/>
      </dsp:txXfrm>
    </dsp:sp>
    <dsp:sp modelId="{5E53D8CC-C11A-D54A-BF06-91DC68AEE4A8}">
      <dsp:nvSpPr>
        <dsp:cNvPr id="0" name=""/>
        <dsp:cNvSpPr/>
      </dsp:nvSpPr>
      <dsp:spPr>
        <a:xfrm>
          <a:off x="7129462" y="2100460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Interval</a:t>
          </a:r>
        </a:p>
      </dsp:txBody>
      <dsp:txXfrm>
        <a:off x="7156197" y="2127195"/>
        <a:ext cx="1772155" cy="859342"/>
      </dsp:txXfrm>
    </dsp:sp>
    <dsp:sp modelId="{FEBDEB14-224E-0544-999A-4F0DD72D06D4}">
      <dsp:nvSpPr>
        <dsp:cNvPr id="0" name=""/>
        <dsp:cNvSpPr/>
      </dsp:nvSpPr>
      <dsp:spPr>
        <a:xfrm rot="2142401">
          <a:off x="6314684" y="3323953"/>
          <a:ext cx="89930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99305" y="20214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41854" y="3321685"/>
        <a:ext cx="44965" cy="44965"/>
      </dsp:txXfrm>
    </dsp:sp>
    <dsp:sp modelId="{CAFA975F-06C8-4D4B-80E0-F9437A5FF487}">
      <dsp:nvSpPr>
        <dsp:cNvPr id="0" name=""/>
        <dsp:cNvSpPr/>
      </dsp:nvSpPr>
      <dsp:spPr>
        <a:xfrm>
          <a:off x="7129462" y="3150195"/>
          <a:ext cx="1825625" cy="912812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Ratio</a:t>
          </a:r>
        </a:p>
      </dsp:txBody>
      <dsp:txXfrm>
        <a:off x="7156197" y="3176930"/>
        <a:ext cx="1772155" cy="85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46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1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#3 – 09/07/2021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5149796" cy="5105399"/>
          </a:xfrm>
        </p:spPr>
        <p:txBody>
          <a:bodyPr>
            <a:normAutofit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https://</a:t>
            </a:r>
            <a:r>
              <a:rPr lang="en-US" sz="1600" b="0" dirty="0" err="1"/>
              <a:t>insights.stackoverflow.com</a:t>
            </a:r>
            <a:r>
              <a:rPr lang="en-US" sz="1600" b="0" dirty="0"/>
              <a:t>/survey/2021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59" y="1558720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(virtually?)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tonight.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976594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11711" y="0"/>
            <a:ext cx="1180289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" y="0"/>
            <a:ext cx="10343745" cy="6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499E22-CCE2-C944-8974-4648FC30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66" y="5226471"/>
            <a:ext cx="3263926" cy="1102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DDC41A-380C-404A-B1E8-2901D0603766}"/>
              </a:ext>
            </a:extLst>
          </p:cNvPr>
          <p:cNvSpPr txBox="1"/>
          <p:nvPr/>
        </p:nvSpPr>
        <p:spPr>
          <a:xfrm>
            <a:off x="3806979" y="5375370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FDA96-10E1-484C-8897-B213BE46DC4C}"/>
              </a:ext>
            </a:extLst>
          </p:cNvPr>
          <p:cNvSpPr txBox="1"/>
          <p:nvPr/>
        </p:nvSpPr>
        <p:spPr>
          <a:xfrm>
            <a:off x="5503533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3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5CDF-E5B6-E14C-9F3B-0ECCFCB4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673"/>
            <a:ext cx="12192000" cy="6302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-1" y="5533052"/>
            <a:ext cx="12192001" cy="1449259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7301948" y="313119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/>
        </p:nvGraphicFramePr>
        <p:xfrm>
          <a:off x="609600" y="2441634"/>
          <a:ext cx="109727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7467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08" y="2438707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198" y="4901246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288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And is also “due” today.  </a:t>
            </a:r>
            <a:r>
              <a:rPr lang="en-US" dirty="0"/>
              <a:t>(Worth zero points!)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https://github.com/cmsc320/fall2021/tree/master/project0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Second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4315" y="2183503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333" y="2560345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111" y="4116173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4081671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3463" y="2615598"/>
            <a:ext cx="4989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53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2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83075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3757" y="2691630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298" y="23222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" y="2691630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5529" y="2508221"/>
            <a:ext cx="4685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+</a:t>
            </a:r>
          </a:p>
          <a:p>
            <a:endParaRPr lang="en-US" b="1" dirty="0"/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4417" y="2209685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18" y="2579017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2377-8281-CB4A-A45E-D5DD2880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C0BF-238C-2D48-A078-76758C6C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#1, Question #7 caused some issues: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correct answers, my key missed some of them; let me know if this made difference between passing and failing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06A3-10EC-3F4D-B840-97508F7F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4082D-6CC2-DB4B-89C8-8CE08119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47" y="2179510"/>
            <a:ext cx="5298103" cy="210710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E0F9AD5-6A5F-5D48-BC43-ED33306AC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625" y="4771352"/>
            <a:ext cx="5647149" cy="19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9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418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3075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31" y="2154906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1524001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46" y="2888378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4603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966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607" y="2102840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500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14418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14418" y="221078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94" y="2831936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448" y="3754207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37487" y="2443374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“Path”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The 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C24DC-8748-E448-96B7-2099F14A099D}"/>
              </a:ext>
            </a:extLst>
          </p:cNvPr>
          <p:cNvSpPr txBox="1"/>
          <p:nvPr/>
        </p:nvSpPr>
        <p:spPr>
          <a:xfrm>
            <a:off x="1015363" y="5998778"/>
            <a:ext cx="1058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6522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1463" y="2291439"/>
            <a:ext cx="2275121" cy="22751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43040" y="3582649"/>
            <a:ext cx="2938070" cy="749508"/>
            <a:chOff x="4119040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4119040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8802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Covered today.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2592028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1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1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51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51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51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78243" y="2313807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51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2248" y="6056031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821" y="5693682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hours will be posted tonight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in person or via Zoom – TAs to provide details in the future, on Piazza, will keep Piazza updated as well.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50402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1981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95268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40902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33341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83" y="3954373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83" y="4784604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512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12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512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36383" y="6126164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“goodbye”: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08" y="4244896"/>
            <a:ext cx="2802489" cy="2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511448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645228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92AE-761B-1D43-8E34-79ABB6FD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509936"/>
            <a:ext cx="9584635" cy="1213925"/>
          </a:xfrm>
        </p:spPr>
        <p:txBody>
          <a:bodyPr>
            <a:normAutofit/>
          </a:bodyPr>
          <a:lstStyle/>
          <a:p>
            <a:r>
              <a:rPr lang="en-US" dirty="0"/>
              <a:t>Very short wrap-up on “Python Stuff” from last lecture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14-3677-F84C-8011-BA5BEBB7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Snake Serpent Green - Free vector graphic on Pixabay">
            <a:extLst>
              <a:ext uri="{FF2B5EF4-FFF2-40B4-BE49-F238E27FC236}">
                <a16:creationId xmlns:a16="http://schemas.microsoft.com/office/drawing/2014/main" id="{A6338083-F97F-D04D-9BF3-FD46160E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527" y="4385388"/>
            <a:ext cx="2629041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4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40" y="1739900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3511447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“https://cmsc320.github.io”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187035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0" y="332803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248021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0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99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210894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723651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561855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96611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09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	Python 2: prints “4”; Python 3: prints “1” (narrow scope)</a:t>
            </a:r>
          </a:p>
          <a:p>
            <a:endParaRPr lang="en-US" b="0" dirty="0">
              <a:latin typeface="Courier" charset="0"/>
              <a:ea typeface="Courier" charset="0"/>
              <a:cs typeface="Courier" charset="0"/>
              <a:sym typeface="Wingding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39212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89256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58699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608743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954499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735172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1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57802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81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200" y="3742654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81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616" y="454344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5304817" cy="4373563"/>
          </a:xfrm>
        </p:spPr>
        <p:txBody>
          <a:bodyPr>
            <a:normAutofit/>
          </a:bodyPr>
          <a:lstStyle/>
          <a:p>
            <a:r>
              <a:rPr lang="en-US" sz="1800" dirty="0"/>
              <a:t>Python code is stored in </a:t>
            </a:r>
            <a:r>
              <a:rPr lang="en-US" sz="1800" dirty="0">
                <a:solidFill>
                  <a:schemeClr val="tx2"/>
                </a:solidFill>
              </a:rPr>
              <a:t>module</a:t>
            </a:r>
            <a:r>
              <a:rPr lang="en-US" sz="1800" dirty="0"/>
              <a:t> – simply put, a file full of Python code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tx2"/>
                </a:solidFill>
              </a:rPr>
              <a:t>package</a:t>
            </a:r>
            <a:r>
              <a:rPr lang="en-US" sz="1800" dirty="0"/>
              <a:t> is a directory (tree) full of modules that also contains a file called </a:t>
            </a:r>
            <a:r>
              <a:rPr lang="en-US" sz="1800" dirty="0">
                <a:latin typeface="Courier" pitchFamily="2" charset="0"/>
              </a:rPr>
              <a:t>__</a:t>
            </a:r>
            <a:r>
              <a:rPr lang="en-US" sz="1800" dirty="0" err="1">
                <a:latin typeface="Courier" pitchFamily="2" charset="0"/>
              </a:rPr>
              <a:t>init.py</a:t>
            </a:r>
            <a:r>
              <a:rPr lang="en-US" sz="1800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E.g., </a:t>
            </a:r>
            <a:r>
              <a:rPr lang="en-US" sz="1800" b="0" dirty="0">
                <a:latin typeface="Courier" pitchFamily="2" charset="0"/>
              </a:rPr>
              <a:t>X.Y</a:t>
            </a:r>
            <a:r>
              <a:rPr lang="en-US" sz="1800" b="0" dirty="0"/>
              <a:t> is a submodule </a:t>
            </a:r>
            <a:r>
              <a:rPr lang="en-US" sz="1800" b="0" dirty="0">
                <a:latin typeface="Courier" pitchFamily="2" charset="0"/>
              </a:rPr>
              <a:t>Y</a:t>
            </a:r>
            <a:r>
              <a:rPr lang="en-US" sz="1800" b="0" dirty="0"/>
              <a:t> in a package named </a:t>
            </a:r>
            <a:r>
              <a:rPr lang="en-US" sz="1800" b="0" dirty="0">
                <a:latin typeface="Courier" pitchFamily="2" charset="0"/>
              </a:rPr>
              <a:t>X</a:t>
            </a:r>
          </a:p>
          <a:p>
            <a:r>
              <a:rPr lang="en-US" sz="1800" dirty="0"/>
              <a:t>For one module to gain access to code in another module, it must </a:t>
            </a:r>
            <a:r>
              <a:rPr lang="en-US" sz="1800" dirty="0">
                <a:solidFill>
                  <a:schemeClr val="tx2"/>
                </a:solidFill>
              </a:rPr>
              <a:t>import</a:t>
            </a:r>
            <a:r>
              <a:rPr lang="en-US" sz="1800" dirty="0"/>
              <a:t> it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3E54-6E56-E641-A979-61E91B3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89" y="838518"/>
            <a:ext cx="5300179" cy="34354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C7762D-C0B0-2C49-B20B-6DF4461D3842}"/>
              </a:ext>
            </a:extLst>
          </p:cNvPr>
          <p:cNvSpPr/>
          <p:nvPr/>
        </p:nvSpPr>
        <p:spPr>
          <a:xfrm>
            <a:off x="1646207" y="5165788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F90F-461F-4545-9B8A-653254B760DC}"/>
              </a:ext>
            </a:extLst>
          </p:cNvPr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28570" y="3213527"/>
            <a:ext cx="5791200" cy="6346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1872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1872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1872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14832</TotalTime>
  <Words>7234</Words>
  <Application>Microsoft Macintosh PowerPoint</Application>
  <PresentationFormat>Widescreen</PresentationFormat>
  <Paragraphs>1003</Paragraphs>
  <Slides>68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Announcements</vt:lpstr>
      <vt:lpstr>Very short wrap-up on “Python Stuff” from last lecture …</vt:lpstr>
      <vt:lpstr>Python 2 vs 3</vt:lpstr>
      <vt:lpstr>To any Curmudgeons … </vt:lpstr>
      <vt:lpstr>So, How does Import Work?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The rest of 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The Data LifeCycle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1891</cp:revision>
  <cp:lastPrinted>2019-09-02T19:28:14Z</cp:lastPrinted>
  <dcterms:created xsi:type="dcterms:W3CDTF">2013-03-05T15:39:19Z</dcterms:created>
  <dcterms:modified xsi:type="dcterms:W3CDTF">2021-09-20T18:22:27Z</dcterms:modified>
</cp:coreProperties>
</file>